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120" d="100"/>
          <a:sy n="120" d="100"/>
        </p:scale>
        <p:origin x="-120" y="-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C0A99-94D5-4D48-8650-B0FF8C883F44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7EF21-93BD-4E39-A76C-B2A4ED126EA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688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C0A99-94D5-4D48-8650-B0FF8C883F44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7EF21-93BD-4E39-A76C-B2A4ED126EA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639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C0A99-94D5-4D48-8650-B0FF8C883F44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7EF21-93BD-4E39-A76C-B2A4ED126EA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823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C0A99-94D5-4D48-8650-B0FF8C883F44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7EF21-93BD-4E39-A76C-B2A4ED126EA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238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C0A99-94D5-4D48-8650-B0FF8C883F44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7EF21-93BD-4E39-A76C-B2A4ED126EA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821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C0A99-94D5-4D48-8650-B0FF8C883F44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7EF21-93BD-4E39-A76C-B2A4ED126EA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734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C0A99-94D5-4D48-8650-B0FF8C883F44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7EF21-93BD-4E39-A76C-B2A4ED126EA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871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C0A99-94D5-4D48-8650-B0FF8C883F44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7EF21-93BD-4E39-A76C-B2A4ED126EA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864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C0A99-94D5-4D48-8650-B0FF8C883F44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7EF21-93BD-4E39-A76C-B2A4ED126EA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110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C0A99-94D5-4D48-8650-B0FF8C883F44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7EF21-93BD-4E39-A76C-B2A4ED126EA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917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C0A99-94D5-4D48-8650-B0FF8C883F44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7EF21-93BD-4E39-A76C-B2A4ED126EA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379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CC0A99-94D5-4D48-8650-B0FF8C883F44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7EF21-93BD-4E39-A76C-B2A4ED126EA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56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3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2904490" y="157798"/>
            <a:ext cx="6383020" cy="872490"/>
          </a:xfrm>
          <a:prstGeom prst="rect">
            <a:avLst/>
          </a:prstGeom>
          <a:ln/>
        </p:spPr>
      </p:pic>
      <p:pic>
        <p:nvPicPr>
          <p:cNvPr id="5" name="image2.jp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2231666" y="5825318"/>
            <a:ext cx="2047875" cy="614680"/>
          </a:xfrm>
          <a:prstGeom prst="rect">
            <a:avLst/>
          </a:prstGeom>
          <a:ln/>
        </p:spPr>
      </p:pic>
      <p:sp>
        <p:nvSpPr>
          <p:cNvPr id="6" name="Rectángulo 5"/>
          <p:cNvSpPr/>
          <p:nvPr/>
        </p:nvSpPr>
        <p:spPr>
          <a:xfrm>
            <a:off x="4476584" y="5825318"/>
            <a:ext cx="5740842" cy="56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270">
              <a:lnSpc>
                <a:spcPct val="115000"/>
              </a:lnSpc>
              <a:spcAft>
                <a:spcPts val="0"/>
              </a:spcAft>
            </a:pPr>
            <a:r>
              <a:rPr lang="es-AR" sz="1400" b="1" dirty="0">
                <a:solidFill>
                  <a:srgbClr val="1F497D"/>
                </a:solidFill>
                <a:latin typeface="Montserrat ExtraLight"/>
                <a:ea typeface="Montserrat ExtraLight"/>
                <a:cs typeface="Montserrat ExtraLight"/>
              </a:rPr>
              <a:t>Junta de Clasificación Nivel Inicial, Primaria y modalidad Especial</a:t>
            </a:r>
            <a:endParaRPr lang="en-US" sz="1400" dirty="0" smtClean="0">
              <a:effectLst/>
              <a:latin typeface="Montserrat"/>
              <a:ea typeface="Montserrat"/>
              <a:cs typeface="Montserrat"/>
            </a:endParaRPr>
          </a:p>
          <a:p>
            <a:pPr indent="-1270" algn="ctr">
              <a:lnSpc>
                <a:spcPct val="115000"/>
              </a:lnSpc>
              <a:spcAft>
                <a:spcPts val="0"/>
              </a:spcAft>
            </a:pPr>
            <a:r>
              <a:rPr lang="es-AR" sz="1400" dirty="0">
                <a:solidFill>
                  <a:srgbClr val="1F497D"/>
                </a:solidFill>
                <a:latin typeface="Montserrat ExtraLight"/>
                <a:ea typeface="Montserrat ExtraLight"/>
                <a:cs typeface="Montserrat ExtraLight"/>
              </a:rPr>
              <a:t> 0299-4494345 | juntadeprimariacpe@neuquen.gov.ar</a:t>
            </a:r>
            <a:endParaRPr lang="en-US" sz="1400" dirty="0">
              <a:effectLst/>
              <a:latin typeface="Montserrat"/>
              <a:ea typeface="Montserrat"/>
              <a:cs typeface="Montserrat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814762" y="1030288"/>
            <a:ext cx="6472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u="sng" dirty="0" smtClean="0"/>
              <a:t>TUTORIAL MOVIMIENTO 2022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890" y="1335818"/>
            <a:ext cx="2119651" cy="4351425"/>
          </a:xfrm>
          <a:prstGeom prst="rect">
            <a:avLst/>
          </a:prstGeom>
        </p:spPr>
      </p:pic>
      <p:pic>
        <p:nvPicPr>
          <p:cNvPr id="9" name="Imagen 8"/>
          <p:cNvPicPr/>
          <p:nvPr/>
        </p:nvPicPr>
        <p:blipFill>
          <a:blip r:embed="rId5"/>
          <a:stretch>
            <a:fillRect/>
          </a:stretch>
        </p:blipFill>
        <p:spPr>
          <a:xfrm>
            <a:off x="4476584" y="3755293"/>
            <a:ext cx="1866900" cy="333375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4476584" y="3236181"/>
            <a:ext cx="3291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ELEGIR EN EL MENÚ LA OPCIÓN: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691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3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2904490" y="157798"/>
            <a:ext cx="6383020" cy="872490"/>
          </a:xfrm>
          <a:prstGeom prst="rect">
            <a:avLst/>
          </a:prstGeom>
          <a:ln/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582" y="1172814"/>
            <a:ext cx="8484041" cy="4533938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7935402" y="2266121"/>
            <a:ext cx="2393342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ENTRAR A INSCRIBIRME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735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3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2904490" y="157798"/>
            <a:ext cx="6383020" cy="872490"/>
          </a:xfrm>
          <a:prstGeom prst="rect">
            <a:avLst/>
          </a:prstGeom>
          <a:ln/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29" y="906560"/>
            <a:ext cx="10050567" cy="5212433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6273579" y="3478224"/>
            <a:ext cx="5311472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AR" dirty="0"/>
              <a:t>Si Ud. Desea inscribirse sólo a “</a:t>
            </a:r>
            <a:r>
              <a:rPr lang="es-AR" b="1" dirty="0"/>
              <a:t>INGRESO”</a:t>
            </a:r>
            <a:r>
              <a:rPr lang="es-AR" dirty="0"/>
              <a:t> </a:t>
            </a:r>
            <a:r>
              <a:rPr lang="es-AR" dirty="0" smtClean="0"/>
              <a:t>o </a:t>
            </a:r>
            <a:r>
              <a:rPr lang="es-AR" dirty="0" smtClean="0"/>
              <a:t>sólo </a:t>
            </a:r>
            <a:r>
              <a:rPr lang="es-AR" dirty="0"/>
              <a:t>a “</a:t>
            </a:r>
            <a:r>
              <a:rPr lang="es-AR" b="1" dirty="0"/>
              <a:t>MOVIMIENTO”</a:t>
            </a:r>
            <a:r>
              <a:rPr lang="es-AR" dirty="0"/>
              <a:t>, elige una de las dos opciones. </a:t>
            </a:r>
            <a:endParaRPr lang="es-AR" dirty="0" smtClean="0"/>
          </a:p>
        </p:txBody>
      </p:sp>
      <p:sp>
        <p:nvSpPr>
          <p:cNvPr id="7" name="CuadroTexto 6"/>
          <p:cNvSpPr txBox="1"/>
          <p:nvPr/>
        </p:nvSpPr>
        <p:spPr>
          <a:xfrm>
            <a:off x="6273579" y="4365266"/>
            <a:ext cx="4341412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AR" smtClean="0"/>
              <a:t>Si, en cambio, va a optar por los dos; elige </a:t>
            </a:r>
            <a:r>
              <a:rPr lang="es-AR" b="1" smtClean="0"/>
              <a:t>“AMBO</a:t>
            </a:r>
            <a:r>
              <a:rPr lang="es-AR" smtClean="0"/>
              <a:t>S”.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865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3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2904490" y="157798"/>
            <a:ext cx="6383020" cy="872490"/>
          </a:xfrm>
          <a:prstGeom prst="rect">
            <a:avLst/>
          </a:prstGeom>
          <a:ln/>
        </p:spPr>
      </p:pic>
      <p:sp>
        <p:nvSpPr>
          <p:cNvPr id="5" name="CuadroTexto 4"/>
          <p:cNvSpPr txBox="1"/>
          <p:nvPr/>
        </p:nvSpPr>
        <p:spPr>
          <a:xfrm>
            <a:off x="4420925" y="1121134"/>
            <a:ext cx="3315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u="sng" dirty="0" smtClean="0"/>
              <a:t>PLANILLA PARA MOVIMIENTO</a:t>
            </a:r>
            <a:endParaRPr lang="en-US" b="1" u="sng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11" y="1784664"/>
            <a:ext cx="5518697" cy="3105024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399430" y="5263764"/>
            <a:ext cx="4031311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Importante: </a:t>
            </a:r>
            <a:r>
              <a:rPr lang="es-ES" dirty="0" smtClean="0"/>
              <a:t>leer la información y cargar formulario</a:t>
            </a:r>
            <a:endParaRPr lang="en-US" dirty="0"/>
          </a:p>
        </p:txBody>
      </p:sp>
      <p:cxnSp>
        <p:nvCxnSpPr>
          <p:cNvPr id="11" name="Conector recto de flecha 10"/>
          <p:cNvCxnSpPr/>
          <p:nvPr/>
        </p:nvCxnSpPr>
        <p:spPr>
          <a:xfrm flipH="1" flipV="1">
            <a:off x="2904490" y="4039263"/>
            <a:ext cx="372103" cy="106547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3" name="Conector recto de flecha 12"/>
          <p:cNvCxnSpPr/>
          <p:nvPr/>
        </p:nvCxnSpPr>
        <p:spPr>
          <a:xfrm flipH="1" flipV="1">
            <a:off x="2083242" y="4333461"/>
            <a:ext cx="1113182" cy="82311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4" name="Imagen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159" y="1478205"/>
            <a:ext cx="5703089" cy="4632373"/>
          </a:xfrm>
          <a:prstGeom prst="rect">
            <a:avLst/>
          </a:prstGeom>
        </p:spPr>
      </p:pic>
      <p:sp>
        <p:nvSpPr>
          <p:cNvPr id="17" name="CuadroTexto 16"/>
          <p:cNvSpPr txBox="1"/>
          <p:nvPr/>
        </p:nvSpPr>
        <p:spPr>
          <a:xfrm>
            <a:off x="6202018" y="5263764"/>
            <a:ext cx="3586037" cy="147732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AR" dirty="0"/>
              <a:t>Una vez que completó el formulario, presione</a:t>
            </a:r>
            <a:r>
              <a:rPr lang="es-AR" b="1" dirty="0"/>
              <a:t> GUARDAR</a:t>
            </a:r>
            <a:r>
              <a:rPr lang="es-AR" dirty="0"/>
              <a:t> y el sistema lo deriva a la pantalla anterior donde observará las opciones elegidas.</a:t>
            </a:r>
            <a:endParaRPr lang="en-US" dirty="0"/>
          </a:p>
          <a:p>
            <a:r>
              <a:rPr lang="es-AR" dirty="0"/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003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3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2904490" y="157798"/>
            <a:ext cx="6383020" cy="872490"/>
          </a:xfrm>
          <a:prstGeom prst="rect">
            <a:avLst/>
          </a:prstGeom>
          <a:ln/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057" y="1022006"/>
            <a:ext cx="6258635" cy="3970924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7187979" y="2545803"/>
            <a:ext cx="4325510" cy="147732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es-AR" dirty="0"/>
              <a:t>Si no va a realizar otra inscripción, diríjase al final de la pantalla </a:t>
            </a:r>
            <a:r>
              <a:rPr lang="es-AR" dirty="0" smtClean="0"/>
              <a:t>para realizar el Paso 2:</a:t>
            </a:r>
          </a:p>
          <a:p>
            <a:pPr marL="285750" lvl="0" indent="-285750">
              <a:buFontTx/>
              <a:buChar char="-"/>
            </a:pPr>
            <a:r>
              <a:rPr lang="es-AR" dirty="0" smtClean="0"/>
              <a:t>Tildar la confirmación de declaración jurada</a:t>
            </a:r>
          </a:p>
          <a:p>
            <a:pPr marL="285750" lvl="0" indent="-285750">
              <a:buFontTx/>
              <a:buChar char="-"/>
            </a:pPr>
            <a:r>
              <a:rPr lang="es-AR" b="1" dirty="0" smtClean="0"/>
              <a:t>CONFIRMAR</a:t>
            </a:r>
            <a:r>
              <a:rPr lang="es-AR" dirty="0" smtClean="0"/>
              <a:t> Inscripción </a:t>
            </a:r>
            <a:endParaRPr lang="en-US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465" y="5019313"/>
            <a:ext cx="6917636" cy="1621990"/>
          </a:xfrm>
          <a:prstGeom prst="rect">
            <a:avLst/>
          </a:prstGeom>
        </p:spPr>
      </p:pic>
      <p:sp>
        <p:nvSpPr>
          <p:cNvPr id="13" name="Llamada de flecha hacia arriba 12"/>
          <p:cNvSpPr/>
          <p:nvPr/>
        </p:nvSpPr>
        <p:spPr>
          <a:xfrm>
            <a:off x="866692" y="5160397"/>
            <a:ext cx="2449002" cy="962107"/>
          </a:xfrm>
          <a:prstGeom prst="upArrow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uadroTexto 13"/>
          <p:cNvSpPr txBox="1"/>
          <p:nvPr/>
        </p:nvSpPr>
        <p:spPr>
          <a:xfrm>
            <a:off x="930303" y="5645426"/>
            <a:ext cx="2353586" cy="369332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    Opciones elegidas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645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3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2904490" y="157798"/>
            <a:ext cx="6383020" cy="872490"/>
          </a:xfrm>
          <a:prstGeom prst="rect">
            <a:avLst/>
          </a:prstGeom>
          <a:ln/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53" y="1637969"/>
            <a:ext cx="6580539" cy="402336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327869" y="1113182"/>
            <a:ext cx="4158532" cy="373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Si realiza en Movimiento: Reincorporación</a:t>
            </a:r>
            <a:endParaRPr lang="en-US" dirty="0"/>
          </a:p>
        </p:txBody>
      </p:sp>
      <p:sp>
        <p:nvSpPr>
          <p:cNvPr id="6" name="CuadroTexto 5"/>
          <p:cNvSpPr txBox="1"/>
          <p:nvPr/>
        </p:nvSpPr>
        <p:spPr>
          <a:xfrm>
            <a:off x="1226766" y="5622679"/>
            <a:ext cx="4259635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AR" dirty="0"/>
              <a:t>Para registrar las inscripciones </a:t>
            </a:r>
            <a:r>
              <a:rPr lang="es-AR" dirty="0" smtClean="0"/>
              <a:t>no se olvide </a:t>
            </a:r>
            <a:r>
              <a:rPr lang="es-AR" b="1" dirty="0" smtClean="0"/>
              <a:t>CONFIRMAR</a:t>
            </a:r>
            <a:r>
              <a:rPr lang="es-AR" dirty="0"/>
              <a:t> </a:t>
            </a:r>
            <a:r>
              <a:rPr lang="es-AR" dirty="0" smtClean="0"/>
              <a:t>la inscripción.</a:t>
            </a:r>
            <a:endParaRPr lang="en-U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709" y="3679723"/>
            <a:ext cx="4485984" cy="2266121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7594709" y="2095168"/>
            <a:ext cx="4528370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Una vez confirmada la inscripción </a:t>
            </a:r>
            <a:r>
              <a:rPr lang="es-ES" dirty="0" smtClean="0"/>
              <a:t>podrá visualizar el </a:t>
            </a:r>
            <a:r>
              <a:rPr lang="es-ES" dirty="0" smtClean="0"/>
              <a:t>siguiente ícono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327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3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2904490" y="157798"/>
            <a:ext cx="6383020" cy="872490"/>
          </a:xfrm>
          <a:prstGeom prst="rect">
            <a:avLst/>
          </a:prstGeom>
          <a:ln/>
        </p:spPr>
      </p:pic>
      <p:sp>
        <p:nvSpPr>
          <p:cNvPr id="7" name="CuadroTexto 6"/>
          <p:cNvSpPr txBox="1"/>
          <p:nvPr/>
        </p:nvSpPr>
        <p:spPr>
          <a:xfrm>
            <a:off x="842839" y="883093"/>
            <a:ext cx="5613620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Para visualizar la constancia de inscripción en Portal Único</a:t>
            </a:r>
            <a:endParaRPr lang="en-US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79" y="1526460"/>
            <a:ext cx="5723116" cy="162320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847" y="3045830"/>
            <a:ext cx="7549743" cy="3649061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5852160" y="2226492"/>
            <a:ext cx="5716988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AR" dirty="0"/>
              <a:t>En esta instancia podrá </a:t>
            </a:r>
            <a:r>
              <a:rPr lang="es-AR" b="1" dirty="0"/>
              <a:t>“SUBIR DOCUMENTACIÓN”</a:t>
            </a:r>
            <a:r>
              <a:rPr lang="es-AR" dirty="0"/>
              <a:t>, </a:t>
            </a:r>
            <a:r>
              <a:rPr lang="es-AR" b="1" dirty="0"/>
              <a:t>“VER CONSTANCIA”</a:t>
            </a:r>
            <a:r>
              <a:rPr lang="es-AR" dirty="0"/>
              <a:t> o </a:t>
            </a:r>
            <a:r>
              <a:rPr lang="es-AR" b="1" dirty="0"/>
              <a:t>“ELIMINAR”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033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505" y="1558583"/>
            <a:ext cx="5725703" cy="23069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21" y="1902778"/>
            <a:ext cx="3740728" cy="3642737"/>
          </a:xfrm>
          <a:prstGeom prst="rect">
            <a:avLst/>
          </a:prstGeom>
        </p:spPr>
      </p:pic>
      <p:pic>
        <p:nvPicPr>
          <p:cNvPr id="4" name="image3.png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2904490" y="157798"/>
            <a:ext cx="6383020" cy="872490"/>
          </a:xfrm>
          <a:prstGeom prst="rect">
            <a:avLst/>
          </a:prstGeom>
          <a:ln/>
        </p:spPr>
      </p:pic>
      <p:sp>
        <p:nvSpPr>
          <p:cNvPr id="5" name="CuadroTexto 4"/>
          <p:cNvSpPr txBox="1"/>
          <p:nvPr/>
        </p:nvSpPr>
        <p:spPr>
          <a:xfrm>
            <a:off x="787940" y="1030288"/>
            <a:ext cx="3740728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CONSTANCIA COMO SE VISUALIZA EN PORTAL ÚNICO</a:t>
            </a:r>
            <a:endParaRPr lang="en-US" dirty="0"/>
          </a:p>
        </p:txBody>
      </p:sp>
      <p:sp>
        <p:nvSpPr>
          <p:cNvPr id="6" name="CuadroTexto 5"/>
          <p:cNvSpPr txBox="1"/>
          <p:nvPr/>
        </p:nvSpPr>
        <p:spPr>
          <a:xfrm>
            <a:off x="5955525" y="1073276"/>
            <a:ext cx="5136543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CONSTANCIA QUE SE RECIBE POR MAIL</a:t>
            </a:r>
            <a:endParaRPr lang="en-US" dirty="0"/>
          </a:p>
        </p:txBody>
      </p:sp>
      <p:sp>
        <p:nvSpPr>
          <p:cNvPr id="7" name="CuadroTexto 6"/>
          <p:cNvSpPr txBox="1"/>
          <p:nvPr/>
        </p:nvSpPr>
        <p:spPr>
          <a:xfrm>
            <a:off x="5319801" y="3865483"/>
            <a:ext cx="6217920" cy="286232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AR" dirty="0"/>
              <a:t>Usted está inscripto/a una vez que </a:t>
            </a:r>
            <a:r>
              <a:rPr lang="es-AR" dirty="0" smtClean="0"/>
              <a:t>obtiene el </a:t>
            </a:r>
            <a:r>
              <a:rPr lang="es-AR" dirty="0"/>
              <a:t>comprobante y es enviado a su correo electrónico.</a:t>
            </a:r>
            <a:endParaRPr lang="en-US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AR" dirty="0" smtClean="0"/>
              <a:t>Dispondrá </a:t>
            </a:r>
            <a:r>
              <a:rPr lang="es-AR" dirty="0"/>
              <a:t>de </a:t>
            </a:r>
            <a:r>
              <a:rPr lang="es-AR" b="1" dirty="0" smtClean="0"/>
              <a:t>48 hs. </a:t>
            </a:r>
            <a:r>
              <a:rPr lang="es-AR" b="1" dirty="0"/>
              <a:t>para anular </a:t>
            </a:r>
            <a:r>
              <a:rPr lang="es-AR" dirty="0"/>
              <a:t>la planilla de inscripción. Finalizado ese plazo el sistema no le permitirá realizar modificaciones.</a:t>
            </a:r>
            <a:endParaRPr lang="en-US" b="1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AR" dirty="0"/>
              <a:t>Recuerde que, si elimina su inscripción, deberá realizarla nuevamente obteniendo el correspondiente comprobante. Tendrá valor para esta Junta, éste último.</a:t>
            </a:r>
            <a:br>
              <a:rPr lang="es-AR" dirty="0"/>
            </a:br>
            <a:endParaRPr lang="en-US" dirty="0"/>
          </a:p>
          <a:p>
            <a:r>
              <a:rPr lang="es-AR" dirty="0"/>
              <a:t> </a:t>
            </a:r>
            <a:endParaRPr lang="en-US" dirty="0"/>
          </a:p>
        </p:txBody>
      </p:sp>
      <p:sp>
        <p:nvSpPr>
          <p:cNvPr id="8" name="CuadroTexto 7"/>
          <p:cNvSpPr txBox="1"/>
          <p:nvPr/>
        </p:nvSpPr>
        <p:spPr>
          <a:xfrm>
            <a:off x="1604356" y="2593571"/>
            <a:ext cx="989215" cy="457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819364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262</Words>
  <Application>Microsoft Office PowerPoint</Application>
  <PresentationFormat>Personalizado</PresentationFormat>
  <Paragraphs>26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María Fernanda</dc:creator>
  <cp:lastModifiedBy>Patricia Iril</cp:lastModifiedBy>
  <cp:revision>15</cp:revision>
  <dcterms:created xsi:type="dcterms:W3CDTF">2022-11-29T22:15:46Z</dcterms:created>
  <dcterms:modified xsi:type="dcterms:W3CDTF">2022-11-30T15:21:10Z</dcterms:modified>
</cp:coreProperties>
</file>